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9" r:id="rId2"/>
    <p:sldId id="258" r:id="rId3"/>
    <p:sldId id="260" r:id="rId4"/>
    <p:sldId id="261" r:id="rId5"/>
    <p:sldId id="26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1EDFF"/>
    <a:srgbClr val="495455"/>
    <a:srgbClr val="C4BF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770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36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7854BA-B193-474C-ABE7-7D8C8FBFDA42}" type="datetimeFigureOut">
              <a:rPr lang="en-US" smtClean="0"/>
              <a:t>11/4/20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0DA4FC-8034-455C-8828-F7EF1CD14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4453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BA49E8-968B-4182-BF69-3CD17E319F5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7216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69AC5-27E9-4EDF-9D37-2DAA7EAC003E}" type="datetimeFigureOut">
              <a:rPr lang="en-US" smtClean="0"/>
              <a:t>11/4/20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A3CCF-EF65-4DD3-8CCA-85E59D8C7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468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69AC5-27E9-4EDF-9D37-2DAA7EAC003E}" type="datetimeFigureOut">
              <a:rPr lang="en-US" smtClean="0"/>
              <a:t>11/4/20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A3CCF-EF65-4DD3-8CCA-85E59D8C7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361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69AC5-27E9-4EDF-9D37-2DAA7EAC003E}" type="datetimeFigureOut">
              <a:rPr lang="en-US" smtClean="0"/>
              <a:t>11/4/20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A3CCF-EF65-4DD3-8CCA-85E59D8C7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719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69AC5-27E9-4EDF-9D37-2DAA7EAC003E}" type="datetimeFigureOut">
              <a:rPr lang="en-US" smtClean="0"/>
              <a:t>11/4/20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A3CCF-EF65-4DD3-8CCA-85E59D8C7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113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69AC5-27E9-4EDF-9D37-2DAA7EAC003E}" type="datetimeFigureOut">
              <a:rPr lang="en-US" smtClean="0"/>
              <a:t>11/4/20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A3CCF-EF65-4DD3-8CCA-85E59D8C7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787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69AC5-27E9-4EDF-9D37-2DAA7EAC003E}" type="datetimeFigureOut">
              <a:rPr lang="en-US" smtClean="0"/>
              <a:t>11/4/20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A3CCF-EF65-4DD3-8CCA-85E59D8C7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313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69AC5-27E9-4EDF-9D37-2DAA7EAC003E}" type="datetimeFigureOut">
              <a:rPr lang="en-US" smtClean="0"/>
              <a:t>11/4/20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A3CCF-EF65-4DD3-8CCA-85E59D8C7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76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69AC5-27E9-4EDF-9D37-2DAA7EAC003E}" type="datetimeFigureOut">
              <a:rPr lang="en-US" smtClean="0"/>
              <a:t>11/4/20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A3CCF-EF65-4DD3-8CCA-85E59D8C7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061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69AC5-27E9-4EDF-9D37-2DAA7EAC003E}" type="datetimeFigureOut">
              <a:rPr lang="en-US" smtClean="0"/>
              <a:t>11/4/20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A3CCF-EF65-4DD3-8CCA-85E59D8C7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982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69AC5-27E9-4EDF-9D37-2DAA7EAC003E}" type="datetimeFigureOut">
              <a:rPr lang="en-US" smtClean="0"/>
              <a:t>11/4/20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A3CCF-EF65-4DD3-8CCA-85E59D8C7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153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69AC5-27E9-4EDF-9D37-2DAA7EAC003E}" type="datetimeFigureOut">
              <a:rPr lang="en-US" smtClean="0"/>
              <a:t>11/4/20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A3CCF-EF65-4DD3-8CCA-85E59D8C7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710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469AC5-27E9-4EDF-9D37-2DAA7EAC003E}" type="datetimeFigureOut">
              <a:rPr lang="en-US" smtClean="0"/>
              <a:t>11/4/20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BA3CCF-EF65-4DD3-8CCA-85E59D8C7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434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1" y="0"/>
            <a:ext cx="12192001" cy="6858000"/>
          </a:xfrm>
          <a:prstGeom prst="rect">
            <a:avLst/>
          </a:prstGeom>
          <a:solidFill>
            <a:srgbClr val="4954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" name="Flowchart: Manual Input 1"/>
          <p:cNvSpPr/>
          <p:nvPr/>
        </p:nvSpPr>
        <p:spPr>
          <a:xfrm rot="5400000">
            <a:off x="4192695" y="-2214809"/>
            <a:ext cx="2020877" cy="10406271"/>
          </a:xfrm>
          <a:custGeom>
            <a:avLst/>
            <a:gdLst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51 w 10000"/>
              <a:gd name="connsiteY0" fmla="*/ 115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51 w 10000"/>
              <a:gd name="connsiteY4" fmla="*/ 115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0">
                <a:moveTo>
                  <a:pt x="51" y="115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51" y="1150"/>
                </a:lnTo>
                <a:close/>
              </a:path>
            </a:pathLst>
          </a:custGeom>
          <a:solidFill>
            <a:srgbClr val="87A6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659" b="33045"/>
          <a:stretch/>
        </p:blipFill>
        <p:spPr bwMode="auto">
          <a:xfrm>
            <a:off x="686479" y="627472"/>
            <a:ext cx="2966110" cy="95851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125730" y="1977888"/>
            <a:ext cx="9246870" cy="20208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r>
              <a:rPr lang="en-US" sz="4400" cap="all" dirty="0">
                <a:solidFill>
                  <a:schemeClr val="bg1"/>
                </a:solidFill>
                <a:latin typeface="Acumin Pro" panose="020B050402020202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How to teach intercultural curiosity using crossword puzzles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86181" y="6136674"/>
            <a:ext cx="69328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Acumin Pro" panose="020B0504020202020204" pitchFamily="34" charset="77"/>
              </a:rPr>
              <a:t>Duke, S.T. (2014). </a:t>
            </a:r>
            <a:r>
              <a:rPr lang="en-US" sz="1200" i="1" dirty="0">
                <a:solidFill>
                  <a:schemeClr val="bg1"/>
                </a:solidFill>
                <a:latin typeface="Acumin Pro" panose="020B0504020202020204" pitchFamily="34" charset="77"/>
              </a:rPr>
              <a:t>Preparing to study abroad: Learning to cross cultures</a:t>
            </a:r>
            <a:r>
              <a:rPr lang="en-US" sz="1200" dirty="0">
                <a:solidFill>
                  <a:schemeClr val="bg1"/>
                </a:solidFill>
                <a:latin typeface="Acumin Pro" panose="020B0504020202020204" pitchFamily="34" charset="77"/>
              </a:rPr>
              <a:t>. Stylus Publishing. </a:t>
            </a:r>
          </a:p>
          <a:p>
            <a:endParaRPr lang="en-US" sz="1200" dirty="0">
              <a:solidFill>
                <a:schemeClr val="bg1"/>
              </a:solidFill>
            </a:endParaRPr>
          </a:p>
        </p:txBody>
      </p:sp>
      <p:pic>
        <p:nvPicPr>
          <p:cNvPr id="5" name="Picture 4" descr="A picture containing bottle&#10;&#10;Description automatically generated">
            <a:extLst>
              <a:ext uri="{FF2B5EF4-FFF2-40B4-BE49-F238E27FC236}">
                <a16:creationId xmlns:a16="http://schemas.microsoft.com/office/drawing/2014/main" id="{9DFA5E11-A4F9-5C47-8DCC-395B96BC504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3460" y="5176554"/>
            <a:ext cx="20320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2060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4968" y="-109590"/>
            <a:ext cx="12187031" cy="982981"/>
            <a:chOff x="-1" y="-57176"/>
            <a:chExt cx="12187723" cy="983421"/>
          </a:xfrm>
        </p:grpSpPr>
        <p:sp>
          <p:nvSpPr>
            <p:cNvPr id="7" name="Rectangle 6"/>
            <p:cNvSpPr/>
            <p:nvPr/>
          </p:nvSpPr>
          <p:spPr>
            <a:xfrm>
              <a:off x="-1" y="11845"/>
              <a:ext cx="12187723" cy="914400"/>
            </a:xfrm>
            <a:prstGeom prst="rect">
              <a:avLst/>
            </a:prstGeom>
            <a:solidFill>
              <a:srgbClr val="4954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8" name="Flowchart: Manual Input 7"/>
            <p:cNvSpPr/>
            <p:nvPr/>
          </p:nvSpPr>
          <p:spPr>
            <a:xfrm rot="16200000">
              <a:off x="7279485" y="-3984476"/>
              <a:ext cx="923762" cy="8892713"/>
            </a:xfrm>
            <a:custGeom>
              <a:avLst/>
              <a:gdLst>
                <a:gd name="connsiteX0" fmla="*/ 0 w 10000"/>
                <a:gd name="connsiteY0" fmla="*/ 2000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2000 h 10000"/>
                <a:gd name="connsiteX0" fmla="*/ 0 w 10000"/>
                <a:gd name="connsiteY0" fmla="*/ 1540 h 9540"/>
                <a:gd name="connsiteX1" fmla="*/ 9993 w 10000"/>
                <a:gd name="connsiteY1" fmla="*/ 0 h 9540"/>
                <a:gd name="connsiteX2" fmla="*/ 10000 w 10000"/>
                <a:gd name="connsiteY2" fmla="*/ 9540 h 9540"/>
                <a:gd name="connsiteX3" fmla="*/ 0 w 10000"/>
                <a:gd name="connsiteY3" fmla="*/ 9540 h 9540"/>
                <a:gd name="connsiteX4" fmla="*/ 0 w 10000"/>
                <a:gd name="connsiteY4" fmla="*/ 1540 h 9540"/>
                <a:gd name="connsiteX0" fmla="*/ 131 w 10000"/>
                <a:gd name="connsiteY0" fmla="*/ 750 h 10000"/>
                <a:gd name="connsiteX1" fmla="*/ 9993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131 w 10000"/>
                <a:gd name="connsiteY4" fmla="*/ 750 h 10000"/>
                <a:gd name="connsiteX0" fmla="*/ 234 w 10000"/>
                <a:gd name="connsiteY0" fmla="*/ 717 h 10000"/>
                <a:gd name="connsiteX1" fmla="*/ 9993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234 w 10000"/>
                <a:gd name="connsiteY4" fmla="*/ 717 h 10000"/>
                <a:gd name="connsiteX0" fmla="*/ 138 w 10000"/>
                <a:gd name="connsiteY0" fmla="*/ 828 h 10000"/>
                <a:gd name="connsiteX1" fmla="*/ 9993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138 w 10000"/>
                <a:gd name="connsiteY4" fmla="*/ 828 h 10000"/>
                <a:gd name="connsiteX0" fmla="*/ 12 w 10012"/>
                <a:gd name="connsiteY0" fmla="*/ 837 h 10000"/>
                <a:gd name="connsiteX1" fmla="*/ 10005 w 10012"/>
                <a:gd name="connsiteY1" fmla="*/ 0 h 10000"/>
                <a:gd name="connsiteX2" fmla="*/ 10012 w 10012"/>
                <a:gd name="connsiteY2" fmla="*/ 10000 h 10000"/>
                <a:gd name="connsiteX3" fmla="*/ 12 w 10012"/>
                <a:gd name="connsiteY3" fmla="*/ 10000 h 10000"/>
                <a:gd name="connsiteX4" fmla="*/ 12 w 10012"/>
                <a:gd name="connsiteY4" fmla="*/ 837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12" h="10000">
                  <a:moveTo>
                    <a:pt x="12" y="837"/>
                  </a:moveTo>
                  <a:lnTo>
                    <a:pt x="10005" y="0"/>
                  </a:lnTo>
                  <a:cubicBezTo>
                    <a:pt x="10007" y="3333"/>
                    <a:pt x="10010" y="6667"/>
                    <a:pt x="10012" y="10000"/>
                  </a:cubicBezTo>
                  <a:lnTo>
                    <a:pt x="12" y="10000"/>
                  </a:lnTo>
                  <a:cubicBezTo>
                    <a:pt x="56" y="6917"/>
                    <a:pt x="-32" y="3920"/>
                    <a:pt x="12" y="837"/>
                  </a:cubicBezTo>
                  <a:close/>
                </a:path>
              </a:pathLst>
            </a:custGeom>
            <a:solidFill>
              <a:srgbClr val="87A6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pic>
          <p:nvPicPr>
            <p:cNvPr id="9" name="Picture 8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4659" b="33045"/>
            <a:stretch/>
          </p:blipFill>
          <p:spPr bwMode="auto">
            <a:xfrm>
              <a:off x="810198" y="147556"/>
              <a:ext cx="1945005" cy="62865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10" name="Text Box 2"/>
            <p:cNvSpPr txBox="1">
              <a:spLocks noChangeArrowheads="1"/>
            </p:cNvSpPr>
            <p:nvPr/>
          </p:nvSpPr>
          <p:spPr bwMode="auto">
            <a:xfrm>
              <a:off x="4064342" y="-57176"/>
              <a:ext cx="8038286" cy="9356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2800" cap="all" dirty="0">
                  <a:solidFill>
                    <a:srgbClr val="FFFFFF"/>
                  </a:solidFill>
                  <a:effectLst/>
                  <a:latin typeface="Acumin Pro" panose="020B0504020202020204" pitchFamily="34" charset="77"/>
                  <a:ea typeface="Calibri" panose="020F0502020204030204" pitchFamily="34" charset="0"/>
                  <a:cs typeface="Times New Roman" panose="02020603050405020304" pitchFamily="18" charset="0"/>
                </a:rPr>
                <a:t>How to teach intercultural curiosity using crossword puzzles</a:t>
              </a:r>
              <a:endParaRPr lang="en-US" sz="2800" cap="all" dirty="0">
                <a:effectLst/>
                <a:latin typeface="Acumin Pro" panose="020B0504020202020204" pitchFamily="34" charset="77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3" name="Picture 2" descr="A close up of a sign&#10;&#10;Description automatically generated">
            <a:extLst>
              <a:ext uri="{FF2B5EF4-FFF2-40B4-BE49-F238E27FC236}">
                <a16:creationId xmlns:a16="http://schemas.microsoft.com/office/drawing/2014/main" id="{43E8634C-35C0-664F-A32B-83FF1D6052D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9190" y="5257800"/>
            <a:ext cx="2032000" cy="1600200"/>
          </a:xfrm>
          <a:prstGeom prst="rect">
            <a:avLst/>
          </a:prstGeom>
        </p:spPr>
      </p:pic>
      <p:graphicFrame>
        <p:nvGraphicFramePr>
          <p:cNvPr id="5" name="Table 10">
            <a:extLst>
              <a:ext uri="{FF2B5EF4-FFF2-40B4-BE49-F238E27FC236}">
                <a16:creationId xmlns:a16="http://schemas.microsoft.com/office/drawing/2014/main" id="{47F3220E-2940-E84D-8713-CE5CADF83E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2582123"/>
              </p:ext>
            </p:extLst>
          </p:nvPr>
        </p:nvGraphicFramePr>
        <p:xfrm>
          <a:off x="45721" y="917040"/>
          <a:ext cx="9418320" cy="58802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71517">
                  <a:extLst>
                    <a:ext uri="{9D8B030D-6E8A-4147-A177-3AD203B41FA5}">
                      <a16:colId xmlns:a16="http://schemas.microsoft.com/office/drawing/2014/main" val="1703964850"/>
                    </a:ext>
                  </a:extLst>
                </a:gridCol>
                <a:gridCol w="754937">
                  <a:extLst>
                    <a:ext uri="{9D8B030D-6E8A-4147-A177-3AD203B41FA5}">
                      <a16:colId xmlns:a16="http://schemas.microsoft.com/office/drawing/2014/main" val="3667200716"/>
                    </a:ext>
                  </a:extLst>
                </a:gridCol>
                <a:gridCol w="991866">
                  <a:extLst>
                    <a:ext uri="{9D8B030D-6E8A-4147-A177-3AD203B41FA5}">
                      <a16:colId xmlns:a16="http://schemas.microsoft.com/office/drawing/2014/main" val="760469577"/>
                    </a:ext>
                  </a:extLst>
                </a:gridCol>
              </a:tblGrid>
              <a:tr h="32667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Acumin Pro" panose="020B0504020202020204" pitchFamily="34" charset="77"/>
                        </a:rPr>
                        <a:t>Attitude of Intercultural Curiosity</a:t>
                      </a:r>
                    </a:p>
                  </a:txBody>
                  <a:tcPr>
                    <a:solidFill>
                      <a:srgbClr val="E1ED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cumin Pro" panose="020B0504020202020204" pitchFamily="34" charset="77"/>
                      </a:endParaRPr>
                    </a:p>
                  </a:txBody>
                  <a:tcPr>
                    <a:solidFill>
                      <a:srgbClr val="E1ED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cumin Pro" panose="020B0504020202020204" pitchFamily="34" charset="77"/>
                      </a:endParaRPr>
                    </a:p>
                  </a:txBody>
                  <a:tcPr>
                    <a:solidFill>
                      <a:srgbClr val="E1ED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6283155"/>
                  </a:ext>
                </a:extLst>
              </a:tr>
              <a:tr h="326678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Acumin Pro" panose="020B0504020202020204" pitchFamily="34" charset="77"/>
                        </a:rPr>
                        <a:t>Topic</a:t>
                      </a:r>
                    </a:p>
                  </a:txBody>
                  <a:tcPr>
                    <a:solidFill>
                      <a:srgbClr val="E1ED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Acumin Pro" panose="020B0504020202020204" pitchFamily="34" charset="77"/>
                        </a:rPr>
                        <a:t>Clue</a:t>
                      </a:r>
                    </a:p>
                  </a:txBody>
                  <a:tcPr>
                    <a:solidFill>
                      <a:srgbClr val="E1ED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Acumin Pro" panose="020B0504020202020204" pitchFamily="34" charset="77"/>
                        </a:rPr>
                        <a:t>Answer</a:t>
                      </a:r>
                    </a:p>
                  </a:txBody>
                  <a:tcPr>
                    <a:solidFill>
                      <a:srgbClr val="E1ED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2302401"/>
                  </a:ext>
                </a:extLst>
              </a:tr>
              <a:tr h="326678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cumin Pro" panose="020B0504020202020204" pitchFamily="34" charset="77"/>
                        </a:rPr>
                        <a:t>1. Religious beliefs and the relationship of humans to the supernatural</a:t>
                      </a:r>
                    </a:p>
                  </a:txBody>
                  <a:tcPr>
                    <a:solidFill>
                      <a:srgbClr val="E1ED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cumin Pro" panose="020B0504020202020204" pitchFamily="34" charset="77"/>
                      </a:endParaRPr>
                    </a:p>
                  </a:txBody>
                  <a:tcPr>
                    <a:solidFill>
                      <a:srgbClr val="E1ED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cumin Pro" panose="020B0504020202020204" pitchFamily="34" charset="77"/>
                      </a:endParaRPr>
                    </a:p>
                  </a:txBody>
                  <a:tcPr>
                    <a:solidFill>
                      <a:srgbClr val="E1ED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4633227"/>
                  </a:ext>
                </a:extLst>
              </a:tr>
              <a:tr h="326678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cumin Pro" panose="020B0504020202020204" pitchFamily="34" charset="77"/>
                        </a:rPr>
                        <a:t>2. Political power and the exercise of leadership in governance</a:t>
                      </a:r>
                    </a:p>
                  </a:txBody>
                  <a:tcPr>
                    <a:solidFill>
                      <a:srgbClr val="E1ED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cumin Pro" panose="020B0504020202020204" pitchFamily="34" charset="77"/>
                      </a:endParaRPr>
                    </a:p>
                  </a:txBody>
                  <a:tcPr>
                    <a:solidFill>
                      <a:srgbClr val="E1ED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cumin Pro" panose="020B0504020202020204" pitchFamily="34" charset="77"/>
                      </a:endParaRPr>
                    </a:p>
                  </a:txBody>
                  <a:tcPr>
                    <a:solidFill>
                      <a:srgbClr val="E1ED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3102997"/>
                  </a:ext>
                </a:extLst>
              </a:tr>
              <a:tr h="326678">
                <a:tc>
                  <a:txBody>
                    <a:bodyPr/>
                    <a:lstStyle/>
                    <a:p>
                      <a:r>
                        <a:rPr lang="en-US" sz="1400" dirty="0">
                          <a:effectLst/>
                          <a:latin typeface="Acumin Pro" panose="020B0504020202020204" pitchFamily="34" charset="77"/>
                        </a:rPr>
                        <a:t>3. Concepts of justice, fairness, punishment, and right conduct</a:t>
                      </a:r>
                    </a:p>
                  </a:txBody>
                  <a:tcPr marL="47625" marR="47625" marT="0" marB="0">
                    <a:solidFill>
                      <a:srgbClr val="E1ED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>
                        <a:latin typeface="Acumin Pro" panose="020B0504020202020204" pitchFamily="34" charset="77"/>
                      </a:endParaRPr>
                    </a:p>
                  </a:txBody>
                  <a:tcPr>
                    <a:solidFill>
                      <a:srgbClr val="E1ED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cumin Pro" panose="020B0504020202020204" pitchFamily="34" charset="77"/>
                      </a:endParaRPr>
                    </a:p>
                  </a:txBody>
                  <a:tcPr>
                    <a:solidFill>
                      <a:srgbClr val="E1ED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3688603"/>
                  </a:ext>
                </a:extLst>
              </a:tr>
              <a:tr h="326678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cumin Pro" panose="020B0504020202020204" pitchFamily="34" charset="77"/>
                        </a:rPr>
                        <a:t>4. Child raising and traditional processes of acculturation</a:t>
                      </a:r>
                    </a:p>
                  </a:txBody>
                  <a:tcPr>
                    <a:solidFill>
                      <a:srgbClr val="E1ED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>
                        <a:latin typeface="Acumin Pro" panose="020B0504020202020204" pitchFamily="34" charset="77"/>
                      </a:endParaRPr>
                    </a:p>
                  </a:txBody>
                  <a:tcPr>
                    <a:solidFill>
                      <a:srgbClr val="E1ED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cumin Pro" panose="020B0504020202020204" pitchFamily="34" charset="77"/>
                      </a:endParaRPr>
                    </a:p>
                  </a:txBody>
                  <a:tcPr>
                    <a:solidFill>
                      <a:srgbClr val="E1ED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7360980"/>
                  </a:ext>
                </a:extLst>
              </a:tr>
              <a:tr h="326678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cumin Pro" panose="020B0504020202020204" pitchFamily="34" charset="77"/>
                        </a:rPr>
                        <a:t>5. Economic organization and division of labor</a:t>
                      </a:r>
                    </a:p>
                  </a:txBody>
                  <a:tcPr>
                    <a:solidFill>
                      <a:srgbClr val="E1ED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>
                        <a:latin typeface="Acumin Pro" panose="020B0504020202020204" pitchFamily="34" charset="77"/>
                      </a:endParaRPr>
                    </a:p>
                  </a:txBody>
                  <a:tcPr>
                    <a:solidFill>
                      <a:srgbClr val="E1ED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cumin Pro" panose="020B0504020202020204" pitchFamily="34" charset="77"/>
                      </a:endParaRPr>
                    </a:p>
                  </a:txBody>
                  <a:tcPr>
                    <a:solidFill>
                      <a:srgbClr val="E1ED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784919"/>
                  </a:ext>
                </a:extLst>
              </a:tr>
              <a:tr h="326678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cumin Pro" panose="020B0504020202020204" pitchFamily="34" charset="77"/>
                        </a:rPr>
                        <a:t>6. Rites of passage (life cycle celebrations), rituals, and ceremonies</a:t>
                      </a:r>
                    </a:p>
                  </a:txBody>
                  <a:tcPr>
                    <a:solidFill>
                      <a:srgbClr val="E1ED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cumin Pro" panose="020B0504020202020204" pitchFamily="34" charset="77"/>
                      </a:endParaRPr>
                    </a:p>
                  </a:txBody>
                  <a:tcPr>
                    <a:solidFill>
                      <a:srgbClr val="E1ED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cumin Pro" panose="020B0504020202020204" pitchFamily="34" charset="77"/>
                      </a:endParaRPr>
                    </a:p>
                  </a:txBody>
                  <a:tcPr>
                    <a:solidFill>
                      <a:srgbClr val="E1ED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6024516"/>
                  </a:ext>
                </a:extLst>
              </a:tr>
              <a:tr h="326678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cumin Pro" panose="020B0504020202020204" pitchFamily="34" charset="77"/>
                        </a:rPr>
                        <a:t>7. Expression and style in the graphic and performing arts</a:t>
                      </a:r>
                    </a:p>
                  </a:txBody>
                  <a:tcPr>
                    <a:solidFill>
                      <a:srgbClr val="E1ED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>
                        <a:latin typeface="Acumin Pro" panose="020B0504020202020204" pitchFamily="34" charset="77"/>
                      </a:endParaRPr>
                    </a:p>
                  </a:txBody>
                  <a:tcPr>
                    <a:solidFill>
                      <a:srgbClr val="E1ED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cumin Pro" panose="020B0504020202020204" pitchFamily="34" charset="77"/>
                      </a:endParaRPr>
                    </a:p>
                  </a:txBody>
                  <a:tcPr>
                    <a:solidFill>
                      <a:srgbClr val="E1ED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9500316"/>
                  </a:ext>
                </a:extLst>
              </a:tr>
              <a:tr h="326678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cumin Pro" panose="020B0504020202020204" pitchFamily="34" charset="77"/>
                        </a:rPr>
                        <a:t>8. Food preferences and rules concerning consumption</a:t>
                      </a:r>
                    </a:p>
                  </a:txBody>
                  <a:tcPr>
                    <a:solidFill>
                      <a:srgbClr val="E1ED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>
                        <a:latin typeface="Acumin Pro" panose="020B0504020202020204" pitchFamily="34" charset="77"/>
                      </a:endParaRPr>
                    </a:p>
                  </a:txBody>
                  <a:tcPr>
                    <a:solidFill>
                      <a:srgbClr val="E1ED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cumin Pro" panose="020B0504020202020204" pitchFamily="34" charset="77"/>
                      </a:endParaRPr>
                    </a:p>
                  </a:txBody>
                  <a:tcPr>
                    <a:solidFill>
                      <a:srgbClr val="E1ED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0616333"/>
                  </a:ext>
                </a:extLst>
              </a:tr>
              <a:tr h="326678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cumin Pro" panose="020B0504020202020204" pitchFamily="34" charset="77"/>
                        </a:rPr>
                        <a:t>9. Nonverbal communication patterns and gestures</a:t>
                      </a:r>
                    </a:p>
                  </a:txBody>
                  <a:tcPr>
                    <a:solidFill>
                      <a:srgbClr val="E1ED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>
                        <a:latin typeface="Acumin Pro" panose="020B0504020202020204" pitchFamily="34" charset="77"/>
                      </a:endParaRPr>
                    </a:p>
                  </a:txBody>
                  <a:tcPr>
                    <a:solidFill>
                      <a:srgbClr val="E1ED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cumin Pro" panose="020B0504020202020204" pitchFamily="34" charset="77"/>
                      </a:endParaRPr>
                    </a:p>
                  </a:txBody>
                  <a:tcPr>
                    <a:solidFill>
                      <a:srgbClr val="E1ED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0854837"/>
                  </a:ext>
                </a:extLst>
              </a:tr>
              <a:tr h="326678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cumin Pro" panose="020B0504020202020204" pitchFamily="34" charset="77"/>
                        </a:rPr>
                        <a:t>10. Concepts of humans’ place and role in the natural world</a:t>
                      </a:r>
                    </a:p>
                  </a:txBody>
                  <a:tcPr>
                    <a:solidFill>
                      <a:srgbClr val="E1ED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>
                        <a:latin typeface="Acumin Pro" panose="020B0504020202020204" pitchFamily="34" charset="77"/>
                      </a:endParaRPr>
                    </a:p>
                  </a:txBody>
                  <a:tcPr>
                    <a:solidFill>
                      <a:srgbClr val="E1ED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cumin Pro" panose="020B0504020202020204" pitchFamily="34" charset="77"/>
                      </a:endParaRPr>
                    </a:p>
                  </a:txBody>
                  <a:tcPr>
                    <a:solidFill>
                      <a:srgbClr val="E1ED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0510893"/>
                  </a:ext>
                </a:extLst>
              </a:tr>
              <a:tr h="326678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cumin Pro" panose="020B0504020202020204" pitchFamily="34" charset="77"/>
                        </a:rPr>
                        <a:t>11. Myths and cultural heroes to explain and commemorate core values</a:t>
                      </a:r>
                    </a:p>
                  </a:txBody>
                  <a:tcPr>
                    <a:solidFill>
                      <a:srgbClr val="E1ED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cumin Pro" panose="020B0504020202020204" pitchFamily="34" charset="77"/>
                      </a:endParaRPr>
                    </a:p>
                  </a:txBody>
                  <a:tcPr>
                    <a:solidFill>
                      <a:srgbClr val="E1ED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cumin Pro" panose="020B0504020202020204" pitchFamily="34" charset="77"/>
                      </a:endParaRPr>
                    </a:p>
                  </a:txBody>
                  <a:tcPr>
                    <a:solidFill>
                      <a:srgbClr val="E1ED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1943870"/>
                  </a:ext>
                </a:extLst>
              </a:tr>
              <a:tr h="326678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cumin Pro" panose="020B0504020202020204" pitchFamily="34" charset="77"/>
                        </a:rPr>
                        <a:t>12. Dissemination of ideas about beauty, love, truth, friendship, and loyalty</a:t>
                      </a:r>
                    </a:p>
                  </a:txBody>
                  <a:tcPr>
                    <a:solidFill>
                      <a:srgbClr val="E1ED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>
                        <a:latin typeface="Acumin Pro" panose="020B0504020202020204" pitchFamily="34" charset="77"/>
                      </a:endParaRPr>
                    </a:p>
                  </a:txBody>
                  <a:tcPr>
                    <a:solidFill>
                      <a:srgbClr val="E1ED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cumin Pro" panose="020B0504020202020204" pitchFamily="34" charset="77"/>
                      </a:endParaRPr>
                    </a:p>
                  </a:txBody>
                  <a:tcPr>
                    <a:solidFill>
                      <a:srgbClr val="E1ED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9096671"/>
                  </a:ext>
                </a:extLst>
              </a:tr>
              <a:tr h="326678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cumin Pro" panose="020B0504020202020204" pitchFamily="34" charset="77"/>
                        </a:rPr>
                        <a:t>13. Notions of modesty and age-appropriate dress styles and behavior</a:t>
                      </a:r>
                    </a:p>
                  </a:txBody>
                  <a:tcPr>
                    <a:solidFill>
                      <a:srgbClr val="E1ED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cumin Pro" panose="020B0504020202020204" pitchFamily="34" charset="77"/>
                      </a:endParaRPr>
                    </a:p>
                  </a:txBody>
                  <a:tcPr>
                    <a:solidFill>
                      <a:srgbClr val="E1ED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cumin Pro" panose="020B0504020202020204" pitchFamily="34" charset="77"/>
                      </a:endParaRPr>
                    </a:p>
                  </a:txBody>
                  <a:tcPr>
                    <a:solidFill>
                      <a:srgbClr val="E1ED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1379978"/>
                  </a:ext>
                </a:extLst>
              </a:tr>
              <a:tr h="326678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cumin Pro" panose="020B0504020202020204" pitchFamily="34" charset="77"/>
                        </a:rPr>
                        <a:t>14. Ideas of what time is and its relative importance</a:t>
                      </a:r>
                    </a:p>
                  </a:txBody>
                  <a:tcPr>
                    <a:solidFill>
                      <a:srgbClr val="E1ED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cumin Pro" panose="020B0504020202020204" pitchFamily="34" charset="77"/>
                      </a:endParaRPr>
                    </a:p>
                  </a:txBody>
                  <a:tcPr>
                    <a:solidFill>
                      <a:srgbClr val="E1ED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cumin Pro" panose="020B0504020202020204" pitchFamily="34" charset="77"/>
                      </a:endParaRPr>
                    </a:p>
                  </a:txBody>
                  <a:tcPr>
                    <a:solidFill>
                      <a:srgbClr val="E1ED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8762994"/>
                  </a:ext>
                </a:extLst>
              </a:tr>
              <a:tr h="326678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cumin Pro" panose="020B0504020202020204" pitchFamily="34" charset="77"/>
                        </a:rPr>
                        <a:t>15. Concerns about individual versus collective privilege and responsibility</a:t>
                      </a:r>
                    </a:p>
                  </a:txBody>
                  <a:tcPr>
                    <a:solidFill>
                      <a:srgbClr val="E1ED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>
                        <a:latin typeface="Acumin Pro" panose="020B0504020202020204" pitchFamily="34" charset="77"/>
                      </a:endParaRPr>
                    </a:p>
                  </a:txBody>
                  <a:tcPr>
                    <a:solidFill>
                      <a:srgbClr val="E1ED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cumin Pro" panose="020B0504020202020204" pitchFamily="34" charset="77"/>
                      </a:endParaRPr>
                    </a:p>
                  </a:txBody>
                  <a:tcPr>
                    <a:solidFill>
                      <a:srgbClr val="E1ED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9028916"/>
                  </a:ext>
                </a:extLst>
              </a:tr>
              <a:tr h="326678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cumin Pro" panose="020B0504020202020204" pitchFamily="34" charset="77"/>
                        </a:rPr>
                        <a:t>16. Definitions of gender and associated strengths, duties, and roles</a:t>
                      </a:r>
                    </a:p>
                  </a:txBody>
                  <a:tcPr>
                    <a:solidFill>
                      <a:srgbClr val="E1ED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>
                        <a:latin typeface="Acumin Pro" panose="020B0504020202020204" pitchFamily="34" charset="77"/>
                      </a:endParaRPr>
                    </a:p>
                  </a:txBody>
                  <a:tcPr>
                    <a:solidFill>
                      <a:srgbClr val="E1ED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cumin Pro" panose="020B0504020202020204" pitchFamily="34" charset="77"/>
                      </a:endParaRPr>
                    </a:p>
                  </a:txBody>
                  <a:tcPr>
                    <a:solidFill>
                      <a:srgbClr val="E1ED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37567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01426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4968" y="-52439"/>
            <a:ext cx="12187031" cy="925830"/>
            <a:chOff x="-1" y="0"/>
            <a:chExt cx="12187723" cy="926245"/>
          </a:xfrm>
        </p:grpSpPr>
        <p:sp>
          <p:nvSpPr>
            <p:cNvPr id="5" name="Rectangle 4"/>
            <p:cNvSpPr/>
            <p:nvPr/>
          </p:nvSpPr>
          <p:spPr>
            <a:xfrm>
              <a:off x="-1" y="11845"/>
              <a:ext cx="12187723" cy="914400"/>
            </a:xfrm>
            <a:prstGeom prst="rect">
              <a:avLst/>
            </a:prstGeom>
            <a:solidFill>
              <a:srgbClr val="4954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6" name="Flowchart: Manual Input 7"/>
            <p:cNvSpPr/>
            <p:nvPr/>
          </p:nvSpPr>
          <p:spPr>
            <a:xfrm rot="16200000">
              <a:off x="7279485" y="-3984476"/>
              <a:ext cx="923762" cy="8892713"/>
            </a:xfrm>
            <a:custGeom>
              <a:avLst/>
              <a:gdLst>
                <a:gd name="connsiteX0" fmla="*/ 0 w 10000"/>
                <a:gd name="connsiteY0" fmla="*/ 2000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2000 h 10000"/>
                <a:gd name="connsiteX0" fmla="*/ 0 w 10000"/>
                <a:gd name="connsiteY0" fmla="*/ 1540 h 9540"/>
                <a:gd name="connsiteX1" fmla="*/ 9993 w 10000"/>
                <a:gd name="connsiteY1" fmla="*/ 0 h 9540"/>
                <a:gd name="connsiteX2" fmla="*/ 10000 w 10000"/>
                <a:gd name="connsiteY2" fmla="*/ 9540 h 9540"/>
                <a:gd name="connsiteX3" fmla="*/ 0 w 10000"/>
                <a:gd name="connsiteY3" fmla="*/ 9540 h 9540"/>
                <a:gd name="connsiteX4" fmla="*/ 0 w 10000"/>
                <a:gd name="connsiteY4" fmla="*/ 1540 h 9540"/>
                <a:gd name="connsiteX0" fmla="*/ 131 w 10000"/>
                <a:gd name="connsiteY0" fmla="*/ 750 h 10000"/>
                <a:gd name="connsiteX1" fmla="*/ 9993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131 w 10000"/>
                <a:gd name="connsiteY4" fmla="*/ 750 h 10000"/>
                <a:gd name="connsiteX0" fmla="*/ 234 w 10000"/>
                <a:gd name="connsiteY0" fmla="*/ 717 h 10000"/>
                <a:gd name="connsiteX1" fmla="*/ 9993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234 w 10000"/>
                <a:gd name="connsiteY4" fmla="*/ 717 h 10000"/>
                <a:gd name="connsiteX0" fmla="*/ 138 w 10000"/>
                <a:gd name="connsiteY0" fmla="*/ 828 h 10000"/>
                <a:gd name="connsiteX1" fmla="*/ 9993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138 w 10000"/>
                <a:gd name="connsiteY4" fmla="*/ 828 h 10000"/>
                <a:gd name="connsiteX0" fmla="*/ 12 w 10012"/>
                <a:gd name="connsiteY0" fmla="*/ 837 h 10000"/>
                <a:gd name="connsiteX1" fmla="*/ 10005 w 10012"/>
                <a:gd name="connsiteY1" fmla="*/ 0 h 10000"/>
                <a:gd name="connsiteX2" fmla="*/ 10012 w 10012"/>
                <a:gd name="connsiteY2" fmla="*/ 10000 h 10000"/>
                <a:gd name="connsiteX3" fmla="*/ 12 w 10012"/>
                <a:gd name="connsiteY3" fmla="*/ 10000 h 10000"/>
                <a:gd name="connsiteX4" fmla="*/ 12 w 10012"/>
                <a:gd name="connsiteY4" fmla="*/ 837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12" h="10000">
                  <a:moveTo>
                    <a:pt x="12" y="837"/>
                  </a:moveTo>
                  <a:lnTo>
                    <a:pt x="10005" y="0"/>
                  </a:lnTo>
                  <a:cubicBezTo>
                    <a:pt x="10007" y="3333"/>
                    <a:pt x="10010" y="6667"/>
                    <a:pt x="10012" y="10000"/>
                  </a:cubicBezTo>
                  <a:lnTo>
                    <a:pt x="12" y="10000"/>
                  </a:lnTo>
                  <a:cubicBezTo>
                    <a:pt x="56" y="6917"/>
                    <a:pt x="-32" y="3920"/>
                    <a:pt x="12" y="837"/>
                  </a:cubicBezTo>
                  <a:close/>
                </a:path>
              </a:pathLst>
            </a:custGeom>
            <a:solidFill>
              <a:srgbClr val="87A6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pic>
          <p:nvPicPr>
            <p:cNvPr id="7" name="Picture 6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4659" b="33045"/>
            <a:stretch/>
          </p:blipFill>
          <p:spPr bwMode="auto">
            <a:xfrm>
              <a:off x="810198" y="147556"/>
              <a:ext cx="1945005" cy="62865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</p:grpSp>
      <p:sp>
        <p:nvSpPr>
          <p:cNvPr id="9" name="Text Box 2">
            <a:extLst>
              <a:ext uri="{FF2B5EF4-FFF2-40B4-BE49-F238E27FC236}">
                <a16:creationId xmlns:a16="http://schemas.microsoft.com/office/drawing/2014/main" id="{196993AD-41C6-5B42-8243-582D785333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69080" y="-109590"/>
            <a:ext cx="8037830" cy="935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cap="all" dirty="0">
                <a:solidFill>
                  <a:srgbClr val="FFFFFF"/>
                </a:solidFill>
                <a:effectLst/>
                <a:latin typeface="Acumin Pro" panose="020B050402020202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How to teach intercultural curiosity using crossword puzzles</a:t>
            </a:r>
            <a:endParaRPr lang="en-US" sz="2800" cap="all" dirty="0">
              <a:effectLst/>
              <a:latin typeface="Acumin Pro" panose="020B0504020202020204" pitchFamily="34" charset="77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" name="Table 10">
            <a:extLst>
              <a:ext uri="{FF2B5EF4-FFF2-40B4-BE49-F238E27FC236}">
                <a16:creationId xmlns:a16="http://schemas.microsoft.com/office/drawing/2014/main" id="{65B54F5F-C4AA-F947-AEF9-0B20BD06A9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4663123"/>
              </p:ext>
            </p:extLst>
          </p:nvPr>
        </p:nvGraphicFramePr>
        <p:xfrm>
          <a:off x="68580" y="928470"/>
          <a:ext cx="12061189" cy="58802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17770">
                  <a:extLst>
                    <a:ext uri="{9D8B030D-6E8A-4147-A177-3AD203B41FA5}">
                      <a16:colId xmlns:a16="http://schemas.microsoft.com/office/drawing/2014/main" val="1703964850"/>
                    </a:ext>
                  </a:extLst>
                </a:gridCol>
                <a:gridCol w="5462582">
                  <a:extLst>
                    <a:ext uri="{9D8B030D-6E8A-4147-A177-3AD203B41FA5}">
                      <a16:colId xmlns:a16="http://schemas.microsoft.com/office/drawing/2014/main" val="3667200716"/>
                    </a:ext>
                  </a:extLst>
                </a:gridCol>
                <a:gridCol w="1580837">
                  <a:extLst>
                    <a:ext uri="{9D8B030D-6E8A-4147-A177-3AD203B41FA5}">
                      <a16:colId xmlns:a16="http://schemas.microsoft.com/office/drawing/2014/main" val="760469577"/>
                    </a:ext>
                  </a:extLst>
                </a:gridCol>
              </a:tblGrid>
              <a:tr h="32667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cumin Pro" panose="020B0504020202020204" pitchFamily="34" charset="77"/>
                        </a:rPr>
                        <a:t>Attitude of Intercultural Curiosity</a:t>
                      </a:r>
                    </a:p>
                  </a:txBody>
                  <a:tcPr>
                    <a:solidFill>
                      <a:srgbClr val="E1ED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cumin Pro" panose="020B0504020202020204" pitchFamily="34" charset="77"/>
                      </a:endParaRPr>
                    </a:p>
                  </a:txBody>
                  <a:tcPr>
                    <a:solidFill>
                      <a:srgbClr val="E1ED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cumin Pro" panose="020B0504020202020204" pitchFamily="34" charset="77"/>
                      </a:endParaRPr>
                    </a:p>
                  </a:txBody>
                  <a:tcPr>
                    <a:solidFill>
                      <a:srgbClr val="E1ED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6283155"/>
                  </a:ext>
                </a:extLst>
              </a:tr>
              <a:tr h="326678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cumin Pro" panose="020B0504020202020204" pitchFamily="34" charset="77"/>
                        </a:rPr>
                        <a:t>Topic</a:t>
                      </a:r>
                    </a:p>
                  </a:txBody>
                  <a:tcPr>
                    <a:solidFill>
                      <a:srgbClr val="E1ED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latin typeface="Acumin Pro" panose="020B0504020202020204" pitchFamily="34" charset="77"/>
                        </a:rPr>
                        <a:t>Clue</a:t>
                      </a:r>
                    </a:p>
                  </a:txBody>
                  <a:tcPr>
                    <a:solidFill>
                      <a:srgbClr val="E1ED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latin typeface="Acumin Pro" panose="020B0504020202020204" pitchFamily="34" charset="77"/>
                        </a:rPr>
                        <a:t>Answer</a:t>
                      </a:r>
                    </a:p>
                  </a:txBody>
                  <a:tcPr>
                    <a:solidFill>
                      <a:srgbClr val="E1ED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2302401"/>
                  </a:ext>
                </a:extLst>
              </a:tr>
              <a:tr h="326678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cumin Pro" panose="020B0504020202020204" pitchFamily="34" charset="77"/>
                        </a:rPr>
                        <a:t>Religious beliefs and the relationship of humans to the supernatural</a:t>
                      </a:r>
                    </a:p>
                  </a:txBody>
                  <a:tcPr>
                    <a:solidFill>
                      <a:srgbClr val="E1ED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cumin Pro" panose="020B0504020202020204" pitchFamily="34" charset="77"/>
                        </a:rPr>
                        <a:t>Religion whose symbol is a cross</a:t>
                      </a:r>
                    </a:p>
                  </a:txBody>
                  <a:tcPr>
                    <a:solidFill>
                      <a:srgbClr val="E1ED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cumin Pro" panose="020B0504020202020204" pitchFamily="34" charset="77"/>
                        </a:rPr>
                        <a:t>Christianity</a:t>
                      </a:r>
                    </a:p>
                  </a:txBody>
                  <a:tcPr>
                    <a:solidFill>
                      <a:srgbClr val="E1ED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4633227"/>
                  </a:ext>
                </a:extLst>
              </a:tr>
              <a:tr h="326678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cumin Pro" panose="020B0504020202020204" pitchFamily="34" charset="77"/>
                        </a:rPr>
                        <a:t>Political power and the exercise of leadership in governance</a:t>
                      </a:r>
                    </a:p>
                  </a:txBody>
                  <a:tcPr>
                    <a:solidFill>
                      <a:srgbClr val="E1ED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cumin Pro" panose="020B0504020202020204" pitchFamily="34" charset="77"/>
                        </a:rPr>
                        <a:t>It is known as “the government of the people”</a:t>
                      </a:r>
                    </a:p>
                  </a:txBody>
                  <a:tcPr>
                    <a:solidFill>
                      <a:srgbClr val="E1ED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cumin Pro" panose="020B0504020202020204" pitchFamily="34" charset="77"/>
                        </a:rPr>
                        <a:t>Democracy</a:t>
                      </a:r>
                    </a:p>
                  </a:txBody>
                  <a:tcPr>
                    <a:solidFill>
                      <a:srgbClr val="E1ED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3102997"/>
                  </a:ext>
                </a:extLst>
              </a:tr>
              <a:tr h="326678">
                <a:tc>
                  <a:txBody>
                    <a:bodyPr/>
                    <a:lstStyle/>
                    <a:p>
                      <a:r>
                        <a:rPr lang="en-US" sz="1200" dirty="0">
                          <a:effectLst/>
                          <a:latin typeface="Acumin Pro" panose="020B0504020202020204" pitchFamily="34" charset="77"/>
                        </a:rPr>
                        <a:t>Concepts of justice, fairness, punishment, and right conduct</a:t>
                      </a:r>
                    </a:p>
                  </a:txBody>
                  <a:tcPr marL="47625" marR="47625" marT="0" marB="0">
                    <a:solidFill>
                      <a:srgbClr val="E1ED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cumin Pro" panose="020B0504020202020204" pitchFamily="34" charset="77"/>
                        </a:rPr>
                        <a:t>A document that contains the laws and government principles</a:t>
                      </a:r>
                    </a:p>
                  </a:txBody>
                  <a:tcPr>
                    <a:solidFill>
                      <a:srgbClr val="E1ED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cumin Pro" panose="020B0504020202020204" pitchFamily="34" charset="77"/>
                        </a:rPr>
                        <a:t>Constitution</a:t>
                      </a:r>
                    </a:p>
                  </a:txBody>
                  <a:tcPr>
                    <a:solidFill>
                      <a:srgbClr val="E1ED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3688603"/>
                  </a:ext>
                </a:extLst>
              </a:tr>
              <a:tr h="326678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cumin Pro" panose="020B0504020202020204" pitchFamily="34" charset="77"/>
                        </a:rPr>
                        <a:t>Child raising and traditional processes of acculturation</a:t>
                      </a:r>
                    </a:p>
                  </a:txBody>
                  <a:tcPr>
                    <a:solidFill>
                      <a:srgbClr val="E1ED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cumin Pro" panose="020B0504020202020204" pitchFamily="34" charset="77"/>
                        </a:rPr>
                        <a:t>A common sacrament for children that make them part of church</a:t>
                      </a:r>
                    </a:p>
                  </a:txBody>
                  <a:tcPr>
                    <a:solidFill>
                      <a:srgbClr val="E1ED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cumin Pro" panose="020B0504020202020204" pitchFamily="34" charset="77"/>
                        </a:rPr>
                        <a:t>Baptism</a:t>
                      </a:r>
                    </a:p>
                  </a:txBody>
                  <a:tcPr>
                    <a:solidFill>
                      <a:srgbClr val="E1ED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7360980"/>
                  </a:ext>
                </a:extLst>
              </a:tr>
              <a:tr h="326678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cumin Pro" panose="020B0504020202020204" pitchFamily="34" charset="77"/>
                        </a:rPr>
                        <a:t>Economic organization and division of labor</a:t>
                      </a:r>
                    </a:p>
                  </a:txBody>
                  <a:tcPr>
                    <a:solidFill>
                      <a:srgbClr val="E1ED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cumin Pro" panose="020B0504020202020204" pitchFamily="34" charset="77"/>
                        </a:rPr>
                        <a:t>When products such as quinoa, avocado, maca, etc. are sent</a:t>
                      </a:r>
                    </a:p>
                  </a:txBody>
                  <a:tcPr>
                    <a:solidFill>
                      <a:srgbClr val="E1ED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cumin Pro" panose="020B0504020202020204" pitchFamily="34" charset="77"/>
                        </a:rPr>
                        <a:t>Exportation</a:t>
                      </a:r>
                    </a:p>
                  </a:txBody>
                  <a:tcPr>
                    <a:solidFill>
                      <a:srgbClr val="E1ED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784919"/>
                  </a:ext>
                </a:extLst>
              </a:tr>
              <a:tr h="326678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cumin Pro" panose="020B0504020202020204" pitchFamily="34" charset="77"/>
                        </a:rPr>
                        <a:t>Rites of passage (life cycle celebrations), rituals, and ceremonies</a:t>
                      </a:r>
                    </a:p>
                  </a:txBody>
                  <a:tcPr>
                    <a:solidFill>
                      <a:srgbClr val="E1ED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cumin Pro" panose="020B0504020202020204" pitchFamily="34" charset="77"/>
                        </a:rPr>
                        <a:t>A ceremony for women in their 15</a:t>
                      </a:r>
                      <a:r>
                        <a:rPr lang="en-US" sz="1200" baseline="30000" dirty="0">
                          <a:latin typeface="Acumin Pro" panose="020B0504020202020204" pitchFamily="34" charset="77"/>
                        </a:rPr>
                        <a:t>th</a:t>
                      </a:r>
                      <a:r>
                        <a:rPr lang="en-US" sz="1200" dirty="0">
                          <a:latin typeface="Acumin Pro" panose="020B0504020202020204" pitchFamily="34" charset="77"/>
                        </a:rPr>
                        <a:t> birthday</a:t>
                      </a:r>
                    </a:p>
                  </a:txBody>
                  <a:tcPr>
                    <a:solidFill>
                      <a:srgbClr val="E1ED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>
                          <a:latin typeface="Acumin Pro" panose="020B0504020202020204" pitchFamily="34" charset="77"/>
                        </a:rPr>
                        <a:t>Quinceañero</a:t>
                      </a:r>
                      <a:endParaRPr lang="en-US" sz="1200" dirty="0">
                        <a:latin typeface="Acumin Pro" panose="020B0504020202020204" pitchFamily="34" charset="77"/>
                      </a:endParaRPr>
                    </a:p>
                  </a:txBody>
                  <a:tcPr>
                    <a:solidFill>
                      <a:srgbClr val="E1ED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6024516"/>
                  </a:ext>
                </a:extLst>
              </a:tr>
              <a:tr h="326678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cumin Pro" panose="020B0504020202020204" pitchFamily="34" charset="77"/>
                        </a:rPr>
                        <a:t>Expression and style in the graphic and performing arts</a:t>
                      </a:r>
                    </a:p>
                  </a:txBody>
                  <a:tcPr>
                    <a:solidFill>
                      <a:srgbClr val="E1ED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cumin Pro" panose="020B0504020202020204" pitchFamily="34" charset="77"/>
                        </a:rPr>
                        <a:t>Traditional music popular in the central part of Peru</a:t>
                      </a:r>
                    </a:p>
                  </a:txBody>
                  <a:tcPr>
                    <a:solidFill>
                      <a:srgbClr val="E1ED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cumin Pro" panose="020B0504020202020204" pitchFamily="34" charset="77"/>
                        </a:rPr>
                        <a:t>Huayno</a:t>
                      </a:r>
                    </a:p>
                  </a:txBody>
                  <a:tcPr>
                    <a:solidFill>
                      <a:srgbClr val="E1ED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9500316"/>
                  </a:ext>
                </a:extLst>
              </a:tr>
              <a:tr h="326678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cumin Pro" panose="020B0504020202020204" pitchFamily="34" charset="77"/>
                        </a:rPr>
                        <a:t>Food preferences and rules concerning consumption</a:t>
                      </a:r>
                    </a:p>
                  </a:txBody>
                  <a:tcPr>
                    <a:solidFill>
                      <a:srgbClr val="E1ED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cumin Pro" panose="020B0504020202020204" pitchFamily="34" charset="77"/>
                        </a:rPr>
                        <a:t>Ingredients (fruit, vegetables, etc.) that have been harvested </a:t>
                      </a:r>
                    </a:p>
                  </a:txBody>
                  <a:tcPr>
                    <a:solidFill>
                      <a:srgbClr val="E1ED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cumin Pro" panose="020B0504020202020204" pitchFamily="34" charset="77"/>
                        </a:rPr>
                        <a:t>Fresh food</a:t>
                      </a:r>
                    </a:p>
                  </a:txBody>
                  <a:tcPr>
                    <a:solidFill>
                      <a:srgbClr val="E1ED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0616333"/>
                  </a:ext>
                </a:extLst>
              </a:tr>
              <a:tr h="326678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cumin Pro" panose="020B0504020202020204" pitchFamily="34" charset="77"/>
                        </a:rPr>
                        <a:t>Nonverbal communication patterns and gestures</a:t>
                      </a:r>
                    </a:p>
                  </a:txBody>
                  <a:tcPr>
                    <a:solidFill>
                      <a:srgbClr val="E1ED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cumin Pro" panose="020B0504020202020204" pitchFamily="34" charset="77"/>
                        </a:rPr>
                        <a:t>A movement of hands or fingers to make something move that way</a:t>
                      </a:r>
                    </a:p>
                  </a:txBody>
                  <a:tcPr>
                    <a:solidFill>
                      <a:srgbClr val="E1ED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cumin Pro" panose="020B0504020202020204" pitchFamily="34" charset="77"/>
                        </a:rPr>
                        <a:t>Waggle</a:t>
                      </a:r>
                    </a:p>
                  </a:txBody>
                  <a:tcPr>
                    <a:solidFill>
                      <a:srgbClr val="E1ED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0854837"/>
                  </a:ext>
                </a:extLst>
              </a:tr>
              <a:tr h="326678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cumin Pro" panose="020B0504020202020204" pitchFamily="34" charset="77"/>
                        </a:rPr>
                        <a:t>Concepts of humans’ place and role in the natural world</a:t>
                      </a:r>
                    </a:p>
                  </a:txBody>
                  <a:tcPr>
                    <a:solidFill>
                      <a:srgbClr val="E1ED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cumin Pro" panose="020B0504020202020204" pitchFamily="34" charset="77"/>
                        </a:rPr>
                        <a:t>Many peasant follow it as a rule for receiving the earth benefits</a:t>
                      </a:r>
                    </a:p>
                  </a:txBody>
                  <a:tcPr>
                    <a:solidFill>
                      <a:srgbClr val="E1ED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cumin Pro" panose="020B0504020202020204" pitchFamily="34" charset="77"/>
                        </a:rPr>
                        <a:t>Nature respect</a:t>
                      </a:r>
                    </a:p>
                  </a:txBody>
                  <a:tcPr>
                    <a:solidFill>
                      <a:srgbClr val="E1ED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0510893"/>
                  </a:ext>
                </a:extLst>
              </a:tr>
              <a:tr h="326678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cumin Pro" panose="020B0504020202020204" pitchFamily="34" charset="77"/>
                        </a:rPr>
                        <a:t>Myths and cultural heroes to explain and commemorate core values</a:t>
                      </a:r>
                    </a:p>
                  </a:txBody>
                  <a:tcPr>
                    <a:solidFill>
                      <a:srgbClr val="E1ED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cumin Pro" panose="020B0504020202020204" pitchFamily="34" charset="77"/>
                        </a:rPr>
                        <a:t>The first Incan emperor known as “The one who changed the Earth”</a:t>
                      </a:r>
                    </a:p>
                  </a:txBody>
                  <a:tcPr>
                    <a:solidFill>
                      <a:srgbClr val="E1ED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>
                          <a:latin typeface="Acumin Pro" panose="020B0504020202020204" pitchFamily="34" charset="77"/>
                        </a:rPr>
                        <a:t>Pachacutec</a:t>
                      </a:r>
                      <a:endParaRPr lang="en-US" sz="1200" dirty="0">
                        <a:latin typeface="Acumin Pro" panose="020B0504020202020204" pitchFamily="34" charset="77"/>
                      </a:endParaRPr>
                    </a:p>
                  </a:txBody>
                  <a:tcPr>
                    <a:solidFill>
                      <a:srgbClr val="E1ED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1943870"/>
                  </a:ext>
                </a:extLst>
              </a:tr>
              <a:tr h="326678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cumin Pro" panose="020B0504020202020204" pitchFamily="34" charset="77"/>
                        </a:rPr>
                        <a:t>Dissemination of ideas about beauty, love, truth, friendship, and loyalty</a:t>
                      </a:r>
                    </a:p>
                  </a:txBody>
                  <a:tcPr>
                    <a:solidFill>
                      <a:srgbClr val="E1ED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cumin Pro" panose="020B0504020202020204" pitchFamily="34" charset="77"/>
                        </a:rPr>
                        <a:t>The electronic device used for watching any program</a:t>
                      </a:r>
                    </a:p>
                  </a:txBody>
                  <a:tcPr>
                    <a:solidFill>
                      <a:srgbClr val="E1ED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cumin Pro" panose="020B0504020202020204" pitchFamily="34" charset="77"/>
                        </a:rPr>
                        <a:t>Television</a:t>
                      </a:r>
                    </a:p>
                  </a:txBody>
                  <a:tcPr>
                    <a:solidFill>
                      <a:srgbClr val="E1ED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9096671"/>
                  </a:ext>
                </a:extLst>
              </a:tr>
              <a:tr h="326678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cumin Pro" panose="020B0504020202020204" pitchFamily="34" charset="77"/>
                        </a:rPr>
                        <a:t>Notions of modesty and age-appropriate dress styles and behavior</a:t>
                      </a:r>
                    </a:p>
                  </a:txBody>
                  <a:tcPr>
                    <a:solidFill>
                      <a:srgbClr val="E1ED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cumin Pro" panose="020B0504020202020204" pitchFamily="34" charset="77"/>
                        </a:rPr>
                        <a:t>A kind of shorts for young men</a:t>
                      </a:r>
                    </a:p>
                  </a:txBody>
                  <a:tcPr>
                    <a:solidFill>
                      <a:srgbClr val="E1ED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cumin Pro" panose="020B0504020202020204" pitchFamily="34" charset="77"/>
                        </a:rPr>
                        <a:t>Bermudas</a:t>
                      </a:r>
                    </a:p>
                  </a:txBody>
                  <a:tcPr>
                    <a:solidFill>
                      <a:srgbClr val="E1ED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1379978"/>
                  </a:ext>
                </a:extLst>
              </a:tr>
              <a:tr h="326678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cumin Pro" panose="020B0504020202020204" pitchFamily="34" charset="77"/>
                        </a:rPr>
                        <a:t>Ideas of what time is and its relative importance</a:t>
                      </a:r>
                    </a:p>
                  </a:txBody>
                  <a:tcPr>
                    <a:solidFill>
                      <a:srgbClr val="E1ED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cumin Pro" panose="020B0504020202020204" pitchFamily="34" charset="77"/>
                        </a:rPr>
                        <a:t>A popular way to call the delays</a:t>
                      </a:r>
                    </a:p>
                  </a:txBody>
                  <a:tcPr>
                    <a:solidFill>
                      <a:srgbClr val="E1ED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Acumin Pro" panose="020B0504020202020204" pitchFamily="34" charset="77"/>
                        </a:rPr>
                        <a:t>Peruvian time</a:t>
                      </a:r>
                    </a:p>
                  </a:txBody>
                  <a:tcPr>
                    <a:solidFill>
                      <a:srgbClr val="E1ED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8762994"/>
                  </a:ext>
                </a:extLst>
              </a:tr>
              <a:tr h="326678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cumin Pro" panose="020B0504020202020204" pitchFamily="34" charset="77"/>
                        </a:rPr>
                        <a:t>Concerns about individual versus collective privilege and responsibility</a:t>
                      </a:r>
                    </a:p>
                  </a:txBody>
                  <a:tcPr>
                    <a:solidFill>
                      <a:srgbClr val="E1ED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cumin Pro" panose="020B0504020202020204" pitchFamily="34" charset="77"/>
                        </a:rPr>
                        <a:t>If you are proud of something and tell everybody about it, you can be</a:t>
                      </a:r>
                    </a:p>
                  </a:txBody>
                  <a:tcPr>
                    <a:solidFill>
                      <a:srgbClr val="E1ED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Acumin Pro" panose="020B0504020202020204" pitchFamily="34" charset="77"/>
                        </a:rPr>
                        <a:t>Pretentious</a:t>
                      </a:r>
                    </a:p>
                  </a:txBody>
                  <a:tcPr>
                    <a:solidFill>
                      <a:srgbClr val="E1ED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9028916"/>
                  </a:ext>
                </a:extLst>
              </a:tr>
              <a:tr h="326678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cumin Pro" panose="020B0504020202020204" pitchFamily="34" charset="77"/>
                        </a:rPr>
                        <a:t>Definitions of gender and associated strengths, duties, and roles</a:t>
                      </a:r>
                    </a:p>
                  </a:txBody>
                  <a:tcPr>
                    <a:solidFill>
                      <a:srgbClr val="E1ED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cumin Pro" panose="020B0504020202020204" pitchFamily="34" charset="77"/>
                        </a:rPr>
                        <a:t>The person who sacrifices the most for the family</a:t>
                      </a:r>
                    </a:p>
                  </a:txBody>
                  <a:tcPr>
                    <a:solidFill>
                      <a:srgbClr val="E1ED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Acumin Pro" panose="020B0504020202020204" pitchFamily="34" charset="77"/>
                        </a:rPr>
                        <a:t>Mother</a:t>
                      </a:r>
                    </a:p>
                  </a:txBody>
                  <a:tcPr>
                    <a:solidFill>
                      <a:srgbClr val="E1ED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37567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20329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4968" y="-52440"/>
            <a:ext cx="12187031" cy="925831"/>
            <a:chOff x="-1" y="0"/>
            <a:chExt cx="12187723" cy="926245"/>
          </a:xfrm>
        </p:grpSpPr>
        <p:sp>
          <p:nvSpPr>
            <p:cNvPr id="7" name="Rectangle 6"/>
            <p:cNvSpPr/>
            <p:nvPr/>
          </p:nvSpPr>
          <p:spPr>
            <a:xfrm>
              <a:off x="-1" y="11845"/>
              <a:ext cx="12187723" cy="914400"/>
            </a:xfrm>
            <a:prstGeom prst="rect">
              <a:avLst/>
            </a:prstGeom>
            <a:solidFill>
              <a:srgbClr val="4954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8" name="Flowchart: Manual Input 7"/>
            <p:cNvSpPr/>
            <p:nvPr/>
          </p:nvSpPr>
          <p:spPr>
            <a:xfrm rot="16200000">
              <a:off x="7279485" y="-3984476"/>
              <a:ext cx="923762" cy="8892713"/>
            </a:xfrm>
            <a:custGeom>
              <a:avLst/>
              <a:gdLst>
                <a:gd name="connsiteX0" fmla="*/ 0 w 10000"/>
                <a:gd name="connsiteY0" fmla="*/ 2000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2000 h 10000"/>
                <a:gd name="connsiteX0" fmla="*/ 0 w 10000"/>
                <a:gd name="connsiteY0" fmla="*/ 1540 h 9540"/>
                <a:gd name="connsiteX1" fmla="*/ 9993 w 10000"/>
                <a:gd name="connsiteY1" fmla="*/ 0 h 9540"/>
                <a:gd name="connsiteX2" fmla="*/ 10000 w 10000"/>
                <a:gd name="connsiteY2" fmla="*/ 9540 h 9540"/>
                <a:gd name="connsiteX3" fmla="*/ 0 w 10000"/>
                <a:gd name="connsiteY3" fmla="*/ 9540 h 9540"/>
                <a:gd name="connsiteX4" fmla="*/ 0 w 10000"/>
                <a:gd name="connsiteY4" fmla="*/ 1540 h 9540"/>
                <a:gd name="connsiteX0" fmla="*/ 131 w 10000"/>
                <a:gd name="connsiteY0" fmla="*/ 750 h 10000"/>
                <a:gd name="connsiteX1" fmla="*/ 9993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131 w 10000"/>
                <a:gd name="connsiteY4" fmla="*/ 750 h 10000"/>
                <a:gd name="connsiteX0" fmla="*/ 234 w 10000"/>
                <a:gd name="connsiteY0" fmla="*/ 717 h 10000"/>
                <a:gd name="connsiteX1" fmla="*/ 9993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234 w 10000"/>
                <a:gd name="connsiteY4" fmla="*/ 717 h 10000"/>
                <a:gd name="connsiteX0" fmla="*/ 138 w 10000"/>
                <a:gd name="connsiteY0" fmla="*/ 828 h 10000"/>
                <a:gd name="connsiteX1" fmla="*/ 9993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138 w 10000"/>
                <a:gd name="connsiteY4" fmla="*/ 828 h 10000"/>
                <a:gd name="connsiteX0" fmla="*/ 12 w 10012"/>
                <a:gd name="connsiteY0" fmla="*/ 837 h 10000"/>
                <a:gd name="connsiteX1" fmla="*/ 10005 w 10012"/>
                <a:gd name="connsiteY1" fmla="*/ 0 h 10000"/>
                <a:gd name="connsiteX2" fmla="*/ 10012 w 10012"/>
                <a:gd name="connsiteY2" fmla="*/ 10000 h 10000"/>
                <a:gd name="connsiteX3" fmla="*/ 12 w 10012"/>
                <a:gd name="connsiteY3" fmla="*/ 10000 h 10000"/>
                <a:gd name="connsiteX4" fmla="*/ 12 w 10012"/>
                <a:gd name="connsiteY4" fmla="*/ 837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12" h="10000">
                  <a:moveTo>
                    <a:pt x="12" y="837"/>
                  </a:moveTo>
                  <a:lnTo>
                    <a:pt x="10005" y="0"/>
                  </a:lnTo>
                  <a:cubicBezTo>
                    <a:pt x="10007" y="3333"/>
                    <a:pt x="10010" y="6667"/>
                    <a:pt x="10012" y="10000"/>
                  </a:cubicBezTo>
                  <a:lnTo>
                    <a:pt x="12" y="10000"/>
                  </a:lnTo>
                  <a:cubicBezTo>
                    <a:pt x="56" y="6917"/>
                    <a:pt x="-32" y="3920"/>
                    <a:pt x="12" y="837"/>
                  </a:cubicBezTo>
                  <a:close/>
                </a:path>
              </a:pathLst>
            </a:custGeom>
            <a:solidFill>
              <a:srgbClr val="87A6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pic>
          <p:nvPicPr>
            <p:cNvPr id="9" name="Picture 8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4659" b="33045"/>
            <a:stretch/>
          </p:blipFill>
          <p:spPr bwMode="auto">
            <a:xfrm>
              <a:off x="810198" y="147556"/>
              <a:ext cx="1945005" cy="62865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</p:grpSp>
      <p:pic>
        <p:nvPicPr>
          <p:cNvPr id="3" name="Picture 2" descr="A close up of a sign&#10;&#10;Description automatically generated">
            <a:extLst>
              <a:ext uri="{FF2B5EF4-FFF2-40B4-BE49-F238E27FC236}">
                <a16:creationId xmlns:a16="http://schemas.microsoft.com/office/drawing/2014/main" id="{43E8634C-35C0-664F-A32B-83FF1D6052D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9190" y="5257800"/>
            <a:ext cx="2032000" cy="1600200"/>
          </a:xfrm>
          <a:prstGeom prst="rect">
            <a:avLst/>
          </a:prstGeom>
        </p:spPr>
      </p:pic>
      <p:pic>
        <p:nvPicPr>
          <p:cNvPr id="6" name="Picture 5" descr="A picture containing diagram&#10;&#10;Description automatically generated">
            <a:extLst>
              <a:ext uri="{FF2B5EF4-FFF2-40B4-BE49-F238E27FC236}">
                <a16:creationId xmlns:a16="http://schemas.microsoft.com/office/drawing/2014/main" id="{9BBD35E6-BB0F-B845-93B9-D38BA7C037D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9790" y="-41617"/>
            <a:ext cx="5417820" cy="6899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57415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4968" y="-52440"/>
            <a:ext cx="12187031" cy="925831"/>
            <a:chOff x="-1" y="0"/>
            <a:chExt cx="12187723" cy="926245"/>
          </a:xfrm>
        </p:grpSpPr>
        <p:sp>
          <p:nvSpPr>
            <p:cNvPr id="7" name="Rectangle 6"/>
            <p:cNvSpPr/>
            <p:nvPr/>
          </p:nvSpPr>
          <p:spPr>
            <a:xfrm>
              <a:off x="-1" y="11845"/>
              <a:ext cx="12187723" cy="914400"/>
            </a:xfrm>
            <a:prstGeom prst="rect">
              <a:avLst/>
            </a:prstGeom>
            <a:solidFill>
              <a:srgbClr val="4954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8" name="Flowchart: Manual Input 7"/>
            <p:cNvSpPr/>
            <p:nvPr/>
          </p:nvSpPr>
          <p:spPr>
            <a:xfrm rot="16200000">
              <a:off x="7279485" y="-3984476"/>
              <a:ext cx="923762" cy="8892713"/>
            </a:xfrm>
            <a:custGeom>
              <a:avLst/>
              <a:gdLst>
                <a:gd name="connsiteX0" fmla="*/ 0 w 10000"/>
                <a:gd name="connsiteY0" fmla="*/ 2000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2000 h 10000"/>
                <a:gd name="connsiteX0" fmla="*/ 0 w 10000"/>
                <a:gd name="connsiteY0" fmla="*/ 1540 h 9540"/>
                <a:gd name="connsiteX1" fmla="*/ 9993 w 10000"/>
                <a:gd name="connsiteY1" fmla="*/ 0 h 9540"/>
                <a:gd name="connsiteX2" fmla="*/ 10000 w 10000"/>
                <a:gd name="connsiteY2" fmla="*/ 9540 h 9540"/>
                <a:gd name="connsiteX3" fmla="*/ 0 w 10000"/>
                <a:gd name="connsiteY3" fmla="*/ 9540 h 9540"/>
                <a:gd name="connsiteX4" fmla="*/ 0 w 10000"/>
                <a:gd name="connsiteY4" fmla="*/ 1540 h 9540"/>
                <a:gd name="connsiteX0" fmla="*/ 131 w 10000"/>
                <a:gd name="connsiteY0" fmla="*/ 750 h 10000"/>
                <a:gd name="connsiteX1" fmla="*/ 9993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131 w 10000"/>
                <a:gd name="connsiteY4" fmla="*/ 750 h 10000"/>
                <a:gd name="connsiteX0" fmla="*/ 234 w 10000"/>
                <a:gd name="connsiteY0" fmla="*/ 717 h 10000"/>
                <a:gd name="connsiteX1" fmla="*/ 9993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234 w 10000"/>
                <a:gd name="connsiteY4" fmla="*/ 717 h 10000"/>
                <a:gd name="connsiteX0" fmla="*/ 138 w 10000"/>
                <a:gd name="connsiteY0" fmla="*/ 828 h 10000"/>
                <a:gd name="connsiteX1" fmla="*/ 9993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138 w 10000"/>
                <a:gd name="connsiteY4" fmla="*/ 828 h 10000"/>
                <a:gd name="connsiteX0" fmla="*/ 12 w 10012"/>
                <a:gd name="connsiteY0" fmla="*/ 837 h 10000"/>
                <a:gd name="connsiteX1" fmla="*/ 10005 w 10012"/>
                <a:gd name="connsiteY1" fmla="*/ 0 h 10000"/>
                <a:gd name="connsiteX2" fmla="*/ 10012 w 10012"/>
                <a:gd name="connsiteY2" fmla="*/ 10000 h 10000"/>
                <a:gd name="connsiteX3" fmla="*/ 12 w 10012"/>
                <a:gd name="connsiteY3" fmla="*/ 10000 h 10000"/>
                <a:gd name="connsiteX4" fmla="*/ 12 w 10012"/>
                <a:gd name="connsiteY4" fmla="*/ 837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12" h="10000">
                  <a:moveTo>
                    <a:pt x="12" y="837"/>
                  </a:moveTo>
                  <a:lnTo>
                    <a:pt x="10005" y="0"/>
                  </a:lnTo>
                  <a:cubicBezTo>
                    <a:pt x="10007" y="3333"/>
                    <a:pt x="10010" y="6667"/>
                    <a:pt x="10012" y="10000"/>
                  </a:cubicBezTo>
                  <a:lnTo>
                    <a:pt x="12" y="10000"/>
                  </a:lnTo>
                  <a:cubicBezTo>
                    <a:pt x="56" y="6917"/>
                    <a:pt x="-32" y="3920"/>
                    <a:pt x="12" y="837"/>
                  </a:cubicBezTo>
                  <a:close/>
                </a:path>
              </a:pathLst>
            </a:custGeom>
            <a:solidFill>
              <a:srgbClr val="87A6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pic>
          <p:nvPicPr>
            <p:cNvPr id="9" name="Picture 8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4659" b="33045"/>
            <a:stretch/>
          </p:blipFill>
          <p:spPr bwMode="auto">
            <a:xfrm>
              <a:off x="810198" y="147556"/>
              <a:ext cx="1945005" cy="62865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</p:grpSp>
      <p:pic>
        <p:nvPicPr>
          <p:cNvPr id="3" name="Picture 2" descr="A close up of a sign&#10;&#10;Description automatically generated">
            <a:extLst>
              <a:ext uri="{FF2B5EF4-FFF2-40B4-BE49-F238E27FC236}">
                <a16:creationId xmlns:a16="http://schemas.microsoft.com/office/drawing/2014/main" id="{43E8634C-35C0-664F-A32B-83FF1D6052D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9190" y="5257800"/>
            <a:ext cx="2032000" cy="1600200"/>
          </a:xfrm>
          <a:prstGeom prst="rect">
            <a:avLst/>
          </a:prstGeom>
        </p:spPr>
      </p:pic>
      <p:pic>
        <p:nvPicPr>
          <p:cNvPr id="5" name="Picture 4" descr="Qr code&#10;&#10;Description automatically generated">
            <a:extLst>
              <a:ext uri="{FF2B5EF4-FFF2-40B4-BE49-F238E27FC236}">
                <a16:creationId xmlns:a16="http://schemas.microsoft.com/office/drawing/2014/main" id="{C3E99E93-A07C-364C-867C-4BAB8D560F95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26" b="325"/>
          <a:stretch/>
        </p:blipFill>
        <p:spPr>
          <a:xfrm>
            <a:off x="3299790" y="-54923"/>
            <a:ext cx="5449099" cy="6912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27960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570</Words>
  <Application>Microsoft Macintosh PowerPoint</Application>
  <PresentationFormat>Widescreen</PresentationFormat>
  <Paragraphs>77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Acumin Pro</vt:lpstr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Purdue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Davis, Alexandra E</dc:creator>
  <cp:lastModifiedBy>Macdonald, Lindsey M</cp:lastModifiedBy>
  <cp:revision>18</cp:revision>
  <dcterms:created xsi:type="dcterms:W3CDTF">2018-08-27T14:09:00Z</dcterms:created>
  <dcterms:modified xsi:type="dcterms:W3CDTF">2020-11-04T19:26:48Z</dcterms:modified>
</cp:coreProperties>
</file>